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gif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eb6d118118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eb6d11811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eb6e7329b8_3_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eb6e7329b8_3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eb6e7329b8_3_7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eb6e7329b8_3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6f9e470d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c6f9e470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c6f9e470d_0_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c6f9e470d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eb6d118118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eb6d11811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eb6d118118_0_5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eb6d11811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eb6d118118_0_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eb6d11811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eb6e7329b8_3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eb6e7329b8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b6e7329b8_3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eb6e7329b8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eb6e7329b8_3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eb6e7329b8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eb6e7329b8_3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eb6e7329b8_3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6f9e470d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6f9e470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eb6e7329b8_4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eb6e7329b8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4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498927" y="1294775"/>
            <a:ext cx="48714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Decifre o código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498920" y="2355297"/>
            <a:ext cx="48714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Atividade Prática da Disciplina AED</a:t>
            </a:r>
            <a:endParaRPr/>
          </a:p>
        </p:txBody>
      </p:sp>
      <p:grpSp>
        <p:nvGrpSpPr>
          <p:cNvPr id="87" name="Google Shape;87;p13"/>
          <p:cNvGrpSpPr/>
          <p:nvPr/>
        </p:nvGrpSpPr>
        <p:grpSpPr>
          <a:xfrm>
            <a:off x="340388" y="215914"/>
            <a:ext cx="1081841" cy="640688"/>
            <a:chOff x="2339925" y="1981650"/>
            <a:chExt cx="2916800" cy="1747650"/>
          </a:xfrm>
        </p:grpSpPr>
        <p:sp>
          <p:nvSpPr>
            <p:cNvPr id="88" name="Google Shape;88;p13"/>
            <p:cNvSpPr/>
            <p:nvPr/>
          </p:nvSpPr>
          <p:spPr>
            <a:xfrm>
              <a:off x="2340950" y="3438000"/>
              <a:ext cx="2915775" cy="291300"/>
            </a:xfrm>
            <a:custGeom>
              <a:rect b="b" l="l" r="r" t="t"/>
              <a:pathLst>
                <a:path extrusionOk="0" h="11652" w="116631">
                  <a:moveTo>
                    <a:pt x="114844" y="3370"/>
                  </a:moveTo>
                  <a:cubicBezTo>
                    <a:pt x="114804" y="4019"/>
                    <a:pt x="114540" y="4446"/>
                    <a:pt x="114053" y="4628"/>
                  </a:cubicBezTo>
                  <a:cubicBezTo>
                    <a:pt x="113566" y="4852"/>
                    <a:pt x="113139" y="4953"/>
                    <a:pt x="112794" y="4933"/>
                  </a:cubicBezTo>
                  <a:lnTo>
                    <a:pt x="111252" y="4933"/>
                  </a:lnTo>
                  <a:cubicBezTo>
                    <a:pt x="110907" y="4933"/>
                    <a:pt x="110724" y="4770"/>
                    <a:pt x="110724" y="4425"/>
                  </a:cubicBezTo>
                  <a:lnTo>
                    <a:pt x="110724" y="3837"/>
                  </a:lnTo>
                  <a:cubicBezTo>
                    <a:pt x="110724" y="3268"/>
                    <a:pt x="110907" y="2761"/>
                    <a:pt x="111272" y="2335"/>
                  </a:cubicBezTo>
                  <a:cubicBezTo>
                    <a:pt x="111617" y="1908"/>
                    <a:pt x="112124" y="1685"/>
                    <a:pt x="112794" y="1665"/>
                  </a:cubicBezTo>
                  <a:cubicBezTo>
                    <a:pt x="113363" y="1665"/>
                    <a:pt x="113850" y="1807"/>
                    <a:pt x="114235" y="2071"/>
                  </a:cubicBezTo>
                  <a:cubicBezTo>
                    <a:pt x="114621" y="2355"/>
                    <a:pt x="114824" y="2781"/>
                    <a:pt x="114844" y="3370"/>
                  </a:cubicBezTo>
                  <a:close/>
                  <a:moveTo>
                    <a:pt x="116631" y="8647"/>
                  </a:moveTo>
                  <a:cubicBezTo>
                    <a:pt x="116631" y="7937"/>
                    <a:pt x="116529" y="7348"/>
                    <a:pt x="116306" y="6922"/>
                  </a:cubicBezTo>
                  <a:cubicBezTo>
                    <a:pt x="116083" y="6516"/>
                    <a:pt x="115839" y="6211"/>
                    <a:pt x="115534" y="6009"/>
                  </a:cubicBezTo>
                  <a:cubicBezTo>
                    <a:pt x="115352" y="5826"/>
                    <a:pt x="115352" y="5663"/>
                    <a:pt x="115534" y="5501"/>
                  </a:cubicBezTo>
                  <a:cubicBezTo>
                    <a:pt x="115737" y="5400"/>
                    <a:pt x="115961" y="5176"/>
                    <a:pt x="116204" y="4831"/>
                  </a:cubicBezTo>
                  <a:cubicBezTo>
                    <a:pt x="116468" y="4507"/>
                    <a:pt x="116610" y="4019"/>
                    <a:pt x="116631" y="3370"/>
                  </a:cubicBezTo>
                  <a:cubicBezTo>
                    <a:pt x="116610" y="2294"/>
                    <a:pt x="116245" y="1462"/>
                    <a:pt x="115555" y="894"/>
                  </a:cubicBezTo>
                  <a:cubicBezTo>
                    <a:pt x="114824" y="305"/>
                    <a:pt x="113890" y="0"/>
                    <a:pt x="112794" y="0"/>
                  </a:cubicBezTo>
                  <a:cubicBezTo>
                    <a:pt x="111637" y="21"/>
                    <a:pt x="110724" y="406"/>
                    <a:pt x="110014" y="1157"/>
                  </a:cubicBezTo>
                  <a:cubicBezTo>
                    <a:pt x="109303" y="1888"/>
                    <a:pt x="108958" y="2802"/>
                    <a:pt x="108958" y="3857"/>
                  </a:cubicBezTo>
                  <a:lnTo>
                    <a:pt x="108958" y="10677"/>
                  </a:lnTo>
                  <a:cubicBezTo>
                    <a:pt x="108958" y="11022"/>
                    <a:pt x="109120" y="11184"/>
                    <a:pt x="109465" y="11184"/>
                  </a:cubicBezTo>
                  <a:lnTo>
                    <a:pt x="110216" y="11184"/>
                  </a:lnTo>
                  <a:cubicBezTo>
                    <a:pt x="110562" y="11184"/>
                    <a:pt x="110724" y="11022"/>
                    <a:pt x="110724" y="10677"/>
                  </a:cubicBezTo>
                  <a:lnTo>
                    <a:pt x="110724" y="7023"/>
                  </a:lnTo>
                  <a:cubicBezTo>
                    <a:pt x="110724" y="6658"/>
                    <a:pt x="110907" y="6496"/>
                    <a:pt x="111252" y="6496"/>
                  </a:cubicBezTo>
                  <a:lnTo>
                    <a:pt x="112794" y="6496"/>
                  </a:lnTo>
                  <a:cubicBezTo>
                    <a:pt x="113444" y="6496"/>
                    <a:pt x="113951" y="6719"/>
                    <a:pt x="114296" y="7145"/>
                  </a:cubicBezTo>
                  <a:cubicBezTo>
                    <a:pt x="114662" y="7571"/>
                    <a:pt x="114844" y="8079"/>
                    <a:pt x="114844" y="8647"/>
                  </a:cubicBezTo>
                  <a:lnTo>
                    <a:pt x="114844" y="10677"/>
                  </a:lnTo>
                  <a:cubicBezTo>
                    <a:pt x="114844" y="11022"/>
                    <a:pt x="115007" y="11184"/>
                    <a:pt x="115352" y="11184"/>
                  </a:cubicBezTo>
                  <a:lnTo>
                    <a:pt x="116123" y="11184"/>
                  </a:lnTo>
                  <a:cubicBezTo>
                    <a:pt x="116448" y="11184"/>
                    <a:pt x="116631" y="11022"/>
                    <a:pt x="116631" y="10677"/>
                  </a:cubicBezTo>
                  <a:close/>
                  <a:moveTo>
                    <a:pt x="87483" y="4425"/>
                  </a:moveTo>
                  <a:cubicBezTo>
                    <a:pt x="87483" y="4770"/>
                    <a:pt x="87321" y="4933"/>
                    <a:pt x="86976" y="4933"/>
                  </a:cubicBezTo>
                  <a:lnTo>
                    <a:pt x="83890" y="4933"/>
                  </a:lnTo>
                  <a:cubicBezTo>
                    <a:pt x="83545" y="4933"/>
                    <a:pt x="83383" y="4770"/>
                    <a:pt x="83383" y="4425"/>
                  </a:cubicBezTo>
                  <a:lnTo>
                    <a:pt x="83383" y="3837"/>
                  </a:lnTo>
                  <a:cubicBezTo>
                    <a:pt x="83383" y="3268"/>
                    <a:pt x="83545" y="2761"/>
                    <a:pt x="83911" y="2335"/>
                  </a:cubicBezTo>
                  <a:cubicBezTo>
                    <a:pt x="84276" y="1908"/>
                    <a:pt x="84784" y="1685"/>
                    <a:pt x="85433" y="1665"/>
                  </a:cubicBezTo>
                  <a:cubicBezTo>
                    <a:pt x="86083" y="1685"/>
                    <a:pt x="86590" y="1908"/>
                    <a:pt x="86955" y="2335"/>
                  </a:cubicBezTo>
                  <a:cubicBezTo>
                    <a:pt x="87300" y="2761"/>
                    <a:pt x="87483" y="3268"/>
                    <a:pt x="87483" y="3837"/>
                  </a:cubicBezTo>
                  <a:close/>
                  <a:moveTo>
                    <a:pt x="89269" y="3857"/>
                  </a:moveTo>
                  <a:cubicBezTo>
                    <a:pt x="89249" y="2802"/>
                    <a:pt x="88904" y="1888"/>
                    <a:pt x="88214" y="1157"/>
                  </a:cubicBezTo>
                  <a:cubicBezTo>
                    <a:pt x="87544" y="406"/>
                    <a:pt x="86610" y="21"/>
                    <a:pt x="85433" y="0"/>
                  </a:cubicBezTo>
                  <a:cubicBezTo>
                    <a:pt x="84296" y="21"/>
                    <a:pt x="83363" y="406"/>
                    <a:pt x="82652" y="1157"/>
                  </a:cubicBezTo>
                  <a:cubicBezTo>
                    <a:pt x="81942" y="1888"/>
                    <a:pt x="81597" y="2802"/>
                    <a:pt x="81597" y="3857"/>
                  </a:cubicBezTo>
                  <a:lnTo>
                    <a:pt x="81597" y="10677"/>
                  </a:lnTo>
                  <a:cubicBezTo>
                    <a:pt x="81597" y="11022"/>
                    <a:pt x="81759" y="11184"/>
                    <a:pt x="82104" y="11184"/>
                  </a:cubicBezTo>
                  <a:lnTo>
                    <a:pt x="82876" y="11184"/>
                  </a:lnTo>
                  <a:cubicBezTo>
                    <a:pt x="83200" y="11184"/>
                    <a:pt x="83383" y="11022"/>
                    <a:pt x="83383" y="10677"/>
                  </a:cubicBezTo>
                  <a:lnTo>
                    <a:pt x="83383" y="7023"/>
                  </a:lnTo>
                  <a:cubicBezTo>
                    <a:pt x="83383" y="6658"/>
                    <a:pt x="83545" y="6496"/>
                    <a:pt x="83890" y="6496"/>
                  </a:cubicBezTo>
                  <a:lnTo>
                    <a:pt x="86976" y="6496"/>
                  </a:lnTo>
                  <a:cubicBezTo>
                    <a:pt x="87321" y="6496"/>
                    <a:pt x="87483" y="6658"/>
                    <a:pt x="87483" y="7023"/>
                  </a:cubicBezTo>
                  <a:lnTo>
                    <a:pt x="87483" y="10677"/>
                  </a:lnTo>
                  <a:cubicBezTo>
                    <a:pt x="87483" y="11022"/>
                    <a:pt x="87646" y="11184"/>
                    <a:pt x="87991" y="11184"/>
                  </a:cubicBezTo>
                  <a:lnTo>
                    <a:pt x="88762" y="11184"/>
                  </a:lnTo>
                  <a:cubicBezTo>
                    <a:pt x="89107" y="11184"/>
                    <a:pt x="89269" y="11022"/>
                    <a:pt x="89269" y="10677"/>
                  </a:cubicBezTo>
                  <a:close/>
                  <a:moveTo>
                    <a:pt x="61908" y="7876"/>
                  </a:moveTo>
                  <a:cubicBezTo>
                    <a:pt x="61888" y="6760"/>
                    <a:pt x="61522" y="5948"/>
                    <a:pt x="60771" y="5420"/>
                  </a:cubicBezTo>
                  <a:cubicBezTo>
                    <a:pt x="60041" y="4912"/>
                    <a:pt x="59127" y="4628"/>
                    <a:pt x="58072" y="4588"/>
                  </a:cubicBezTo>
                  <a:cubicBezTo>
                    <a:pt x="58031" y="4608"/>
                    <a:pt x="57707" y="4527"/>
                    <a:pt x="57138" y="4364"/>
                  </a:cubicBezTo>
                  <a:cubicBezTo>
                    <a:pt x="56895" y="4263"/>
                    <a:pt x="56671" y="4101"/>
                    <a:pt x="56509" y="3898"/>
                  </a:cubicBezTo>
                  <a:cubicBezTo>
                    <a:pt x="56306" y="3715"/>
                    <a:pt x="56205" y="3451"/>
                    <a:pt x="56205" y="3126"/>
                  </a:cubicBezTo>
                  <a:cubicBezTo>
                    <a:pt x="56205" y="2822"/>
                    <a:pt x="56347" y="2497"/>
                    <a:pt x="56610" y="2172"/>
                  </a:cubicBezTo>
                  <a:cubicBezTo>
                    <a:pt x="56874" y="1848"/>
                    <a:pt x="57361" y="1665"/>
                    <a:pt x="58072" y="1645"/>
                  </a:cubicBezTo>
                  <a:cubicBezTo>
                    <a:pt x="58640" y="1645"/>
                    <a:pt x="59168" y="1868"/>
                    <a:pt x="59635" y="2314"/>
                  </a:cubicBezTo>
                  <a:cubicBezTo>
                    <a:pt x="59858" y="2517"/>
                    <a:pt x="60102" y="2538"/>
                    <a:pt x="60366" y="2375"/>
                  </a:cubicBezTo>
                  <a:lnTo>
                    <a:pt x="60914" y="1969"/>
                  </a:lnTo>
                  <a:cubicBezTo>
                    <a:pt x="61177" y="1766"/>
                    <a:pt x="61218" y="1543"/>
                    <a:pt x="60974" y="1279"/>
                  </a:cubicBezTo>
                  <a:cubicBezTo>
                    <a:pt x="60670" y="914"/>
                    <a:pt x="60284" y="609"/>
                    <a:pt x="59817" y="366"/>
                  </a:cubicBezTo>
                  <a:cubicBezTo>
                    <a:pt x="59330" y="143"/>
                    <a:pt x="58762" y="21"/>
                    <a:pt x="58072" y="0"/>
                  </a:cubicBezTo>
                  <a:cubicBezTo>
                    <a:pt x="56895" y="21"/>
                    <a:pt x="56002" y="345"/>
                    <a:pt x="55393" y="995"/>
                  </a:cubicBezTo>
                  <a:cubicBezTo>
                    <a:pt x="54804" y="1645"/>
                    <a:pt x="54500" y="2355"/>
                    <a:pt x="54500" y="3147"/>
                  </a:cubicBezTo>
                  <a:cubicBezTo>
                    <a:pt x="54520" y="5014"/>
                    <a:pt x="55717" y="6049"/>
                    <a:pt x="58072" y="6272"/>
                  </a:cubicBezTo>
                  <a:cubicBezTo>
                    <a:pt x="58133" y="6252"/>
                    <a:pt x="58458" y="6313"/>
                    <a:pt x="59107" y="6455"/>
                  </a:cubicBezTo>
                  <a:cubicBezTo>
                    <a:pt x="59371" y="6536"/>
                    <a:pt x="59615" y="6699"/>
                    <a:pt x="59838" y="6922"/>
                  </a:cubicBezTo>
                  <a:cubicBezTo>
                    <a:pt x="60020" y="7165"/>
                    <a:pt x="60122" y="7490"/>
                    <a:pt x="60122" y="7876"/>
                  </a:cubicBezTo>
                  <a:cubicBezTo>
                    <a:pt x="60122" y="8343"/>
                    <a:pt x="59960" y="8769"/>
                    <a:pt x="59655" y="9134"/>
                  </a:cubicBezTo>
                  <a:cubicBezTo>
                    <a:pt x="59351" y="9540"/>
                    <a:pt x="58823" y="9743"/>
                    <a:pt x="58072" y="9743"/>
                  </a:cubicBezTo>
                  <a:cubicBezTo>
                    <a:pt x="57544" y="9743"/>
                    <a:pt x="57077" y="9601"/>
                    <a:pt x="56671" y="9276"/>
                  </a:cubicBezTo>
                  <a:cubicBezTo>
                    <a:pt x="56286" y="8972"/>
                    <a:pt x="55961" y="8647"/>
                    <a:pt x="55697" y="8302"/>
                  </a:cubicBezTo>
                  <a:cubicBezTo>
                    <a:pt x="55535" y="8059"/>
                    <a:pt x="55311" y="8018"/>
                    <a:pt x="55027" y="8160"/>
                  </a:cubicBezTo>
                  <a:lnTo>
                    <a:pt x="54500" y="8546"/>
                  </a:lnTo>
                  <a:cubicBezTo>
                    <a:pt x="54215" y="8769"/>
                    <a:pt x="54175" y="9013"/>
                    <a:pt x="54337" y="9276"/>
                  </a:cubicBezTo>
                  <a:cubicBezTo>
                    <a:pt x="54621" y="9764"/>
                    <a:pt x="55068" y="10230"/>
                    <a:pt x="55677" y="10677"/>
                  </a:cubicBezTo>
                  <a:cubicBezTo>
                    <a:pt x="56286" y="11144"/>
                    <a:pt x="57077" y="11387"/>
                    <a:pt x="58072" y="11408"/>
                  </a:cubicBezTo>
                  <a:cubicBezTo>
                    <a:pt x="59290" y="11408"/>
                    <a:pt x="60244" y="11063"/>
                    <a:pt x="60914" y="10373"/>
                  </a:cubicBezTo>
                  <a:cubicBezTo>
                    <a:pt x="61583" y="9723"/>
                    <a:pt x="61908" y="8870"/>
                    <a:pt x="61908" y="7876"/>
                  </a:cubicBezTo>
                  <a:moveTo>
                    <a:pt x="33004" y="4649"/>
                  </a:moveTo>
                  <a:cubicBezTo>
                    <a:pt x="33004" y="4994"/>
                    <a:pt x="32842" y="5176"/>
                    <a:pt x="32497" y="5176"/>
                  </a:cubicBezTo>
                  <a:lnTo>
                    <a:pt x="29412" y="5176"/>
                  </a:lnTo>
                  <a:cubicBezTo>
                    <a:pt x="29067" y="5176"/>
                    <a:pt x="28904" y="4994"/>
                    <a:pt x="28904" y="4649"/>
                  </a:cubicBezTo>
                  <a:lnTo>
                    <a:pt x="28904" y="4080"/>
                  </a:lnTo>
                  <a:cubicBezTo>
                    <a:pt x="28904" y="3512"/>
                    <a:pt x="29087" y="3004"/>
                    <a:pt x="29432" y="2578"/>
                  </a:cubicBezTo>
                  <a:cubicBezTo>
                    <a:pt x="29797" y="2152"/>
                    <a:pt x="30305" y="1929"/>
                    <a:pt x="30954" y="1908"/>
                  </a:cubicBezTo>
                  <a:cubicBezTo>
                    <a:pt x="31604" y="1929"/>
                    <a:pt x="32111" y="2152"/>
                    <a:pt x="32477" y="2578"/>
                  </a:cubicBezTo>
                  <a:cubicBezTo>
                    <a:pt x="32822" y="3004"/>
                    <a:pt x="33004" y="3512"/>
                    <a:pt x="33004" y="4080"/>
                  </a:cubicBezTo>
                  <a:close/>
                  <a:moveTo>
                    <a:pt x="34791" y="4080"/>
                  </a:moveTo>
                  <a:cubicBezTo>
                    <a:pt x="34770" y="3025"/>
                    <a:pt x="34425" y="2132"/>
                    <a:pt x="33755" y="1381"/>
                  </a:cubicBezTo>
                  <a:cubicBezTo>
                    <a:pt x="33065" y="650"/>
                    <a:pt x="32132" y="264"/>
                    <a:pt x="30954" y="244"/>
                  </a:cubicBezTo>
                  <a:cubicBezTo>
                    <a:pt x="29818" y="264"/>
                    <a:pt x="28884" y="650"/>
                    <a:pt x="28194" y="1381"/>
                  </a:cubicBezTo>
                  <a:cubicBezTo>
                    <a:pt x="27483" y="2132"/>
                    <a:pt x="27118" y="3025"/>
                    <a:pt x="27118" y="4080"/>
                  </a:cubicBezTo>
                  <a:lnTo>
                    <a:pt x="27118" y="7835"/>
                  </a:lnTo>
                  <a:cubicBezTo>
                    <a:pt x="27118" y="8870"/>
                    <a:pt x="27483" y="9764"/>
                    <a:pt x="28194" y="10494"/>
                  </a:cubicBezTo>
                  <a:cubicBezTo>
                    <a:pt x="28884" y="11245"/>
                    <a:pt x="29818" y="11631"/>
                    <a:pt x="30954" y="11651"/>
                  </a:cubicBezTo>
                  <a:cubicBezTo>
                    <a:pt x="31929" y="11631"/>
                    <a:pt x="32720" y="11408"/>
                    <a:pt x="33329" y="10981"/>
                  </a:cubicBezTo>
                  <a:cubicBezTo>
                    <a:pt x="33634" y="10758"/>
                    <a:pt x="33897" y="10535"/>
                    <a:pt x="34100" y="10291"/>
                  </a:cubicBezTo>
                  <a:cubicBezTo>
                    <a:pt x="34303" y="10068"/>
                    <a:pt x="34466" y="9824"/>
                    <a:pt x="34608" y="9601"/>
                  </a:cubicBezTo>
                  <a:cubicBezTo>
                    <a:pt x="34689" y="9500"/>
                    <a:pt x="34730" y="9378"/>
                    <a:pt x="34730" y="9236"/>
                  </a:cubicBezTo>
                  <a:cubicBezTo>
                    <a:pt x="34709" y="9114"/>
                    <a:pt x="34628" y="8992"/>
                    <a:pt x="34486" y="8870"/>
                  </a:cubicBezTo>
                  <a:lnTo>
                    <a:pt x="33979" y="8505"/>
                  </a:lnTo>
                  <a:cubicBezTo>
                    <a:pt x="33857" y="8404"/>
                    <a:pt x="33755" y="8363"/>
                    <a:pt x="33634" y="8383"/>
                  </a:cubicBezTo>
                  <a:cubicBezTo>
                    <a:pt x="33491" y="8404"/>
                    <a:pt x="33370" y="8465"/>
                    <a:pt x="33288" y="8586"/>
                  </a:cubicBezTo>
                  <a:cubicBezTo>
                    <a:pt x="33086" y="8870"/>
                    <a:pt x="32801" y="9175"/>
                    <a:pt x="32436" y="9500"/>
                  </a:cubicBezTo>
                  <a:cubicBezTo>
                    <a:pt x="32050" y="9804"/>
                    <a:pt x="31563" y="9967"/>
                    <a:pt x="30954" y="9987"/>
                  </a:cubicBezTo>
                  <a:cubicBezTo>
                    <a:pt x="30284" y="9967"/>
                    <a:pt x="29797" y="9743"/>
                    <a:pt x="29432" y="9297"/>
                  </a:cubicBezTo>
                  <a:cubicBezTo>
                    <a:pt x="29067" y="8870"/>
                    <a:pt x="28904" y="8383"/>
                    <a:pt x="28904" y="7815"/>
                  </a:cubicBezTo>
                  <a:lnTo>
                    <a:pt x="28904" y="7247"/>
                  </a:lnTo>
                  <a:cubicBezTo>
                    <a:pt x="28904" y="6902"/>
                    <a:pt x="29067" y="6719"/>
                    <a:pt x="29412" y="6719"/>
                  </a:cubicBezTo>
                  <a:lnTo>
                    <a:pt x="33755" y="6719"/>
                  </a:lnTo>
                  <a:cubicBezTo>
                    <a:pt x="34425" y="6719"/>
                    <a:pt x="34770" y="6374"/>
                    <a:pt x="34791" y="5684"/>
                  </a:cubicBezTo>
                  <a:close/>
                  <a:moveTo>
                    <a:pt x="7267" y="9317"/>
                  </a:moveTo>
                  <a:cubicBezTo>
                    <a:pt x="7429" y="9053"/>
                    <a:pt x="7348" y="8810"/>
                    <a:pt x="7064" y="8627"/>
                  </a:cubicBezTo>
                  <a:lnTo>
                    <a:pt x="6516" y="8241"/>
                  </a:lnTo>
                  <a:cubicBezTo>
                    <a:pt x="6272" y="8059"/>
                    <a:pt x="6049" y="8119"/>
                    <a:pt x="5826" y="8424"/>
                  </a:cubicBezTo>
                  <a:cubicBezTo>
                    <a:pt x="5785" y="8505"/>
                    <a:pt x="5724" y="8627"/>
                    <a:pt x="5623" y="8749"/>
                  </a:cubicBezTo>
                  <a:cubicBezTo>
                    <a:pt x="5521" y="8911"/>
                    <a:pt x="5400" y="9053"/>
                    <a:pt x="5237" y="9216"/>
                  </a:cubicBezTo>
                  <a:cubicBezTo>
                    <a:pt x="4933" y="9561"/>
                    <a:pt x="4466" y="9743"/>
                    <a:pt x="3837" y="9743"/>
                  </a:cubicBezTo>
                  <a:cubicBezTo>
                    <a:pt x="3187" y="9743"/>
                    <a:pt x="2680" y="9500"/>
                    <a:pt x="2314" y="9073"/>
                  </a:cubicBezTo>
                  <a:cubicBezTo>
                    <a:pt x="1949" y="8627"/>
                    <a:pt x="1787" y="8140"/>
                    <a:pt x="1787" y="7592"/>
                  </a:cubicBezTo>
                  <a:lnTo>
                    <a:pt x="1787" y="3837"/>
                  </a:lnTo>
                  <a:cubicBezTo>
                    <a:pt x="1787" y="3248"/>
                    <a:pt x="1949" y="2761"/>
                    <a:pt x="2314" y="2335"/>
                  </a:cubicBezTo>
                  <a:cubicBezTo>
                    <a:pt x="2680" y="1908"/>
                    <a:pt x="3187" y="1685"/>
                    <a:pt x="3837" y="1665"/>
                  </a:cubicBezTo>
                  <a:cubicBezTo>
                    <a:pt x="4161" y="1665"/>
                    <a:pt x="4446" y="1705"/>
                    <a:pt x="4689" y="1807"/>
                  </a:cubicBezTo>
                  <a:cubicBezTo>
                    <a:pt x="4912" y="1929"/>
                    <a:pt x="5115" y="2071"/>
                    <a:pt x="5257" y="2213"/>
                  </a:cubicBezTo>
                  <a:cubicBezTo>
                    <a:pt x="5420" y="2355"/>
                    <a:pt x="5542" y="2497"/>
                    <a:pt x="5643" y="2659"/>
                  </a:cubicBezTo>
                  <a:cubicBezTo>
                    <a:pt x="5745" y="2802"/>
                    <a:pt x="5805" y="2923"/>
                    <a:pt x="5826" y="3045"/>
                  </a:cubicBezTo>
                  <a:cubicBezTo>
                    <a:pt x="6029" y="3309"/>
                    <a:pt x="6252" y="3350"/>
                    <a:pt x="6516" y="3167"/>
                  </a:cubicBezTo>
                  <a:lnTo>
                    <a:pt x="7084" y="2761"/>
                  </a:lnTo>
                  <a:cubicBezTo>
                    <a:pt x="7226" y="2659"/>
                    <a:pt x="7308" y="2517"/>
                    <a:pt x="7328" y="2375"/>
                  </a:cubicBezTo>
                  <a:cubicBezTo>
                    <a:pt x="7328" y="2253"/>
                    <a:pt x="7287" y="2152"/>
                    <a:pt x="7226" y="2050"/>
                  </a:cubicBezTo>
                  <a:cubicBezTo>
                    <a:pt x="7145" y="1787"/>
                    <a:pt x="6841" y="1381"/>
                    <a:pt x="6333" y="853"/>
                  </a:cubicBezTo>
                  <a:cubicBezTo>
                    <a:pt x="6090" y="609"/>
                    <a:pt x="5765" y="406"/>
                    <a:pt x="5339" y="244"/>
                  </a:cubicBezTo>
                  <a:cubicBezTo>
                    <a:pt x="4912" y="82"/>
                    <a:pt x="4425" y="0"/>
                    <a:pt x="3837" y="0"/>
                  </a:cubicBezTo>
                  <a:cubicBezTo>
                    <a:pt x="2680" y="21"/>
                    <a:pt x="1766" y="406"/>
                    <a:pt x="1056" y="1157"/>
                  </a:cubicBezTo>
                  <a:cubicBezTo>
                    <a:pt x="345" y="1888"/>
                    <a:pt x="0" y="2781"/>
                    <a:pt x="0" y="3837"/>
                  </a:cubicBezTo>
                  <a:lnTo>
                    <a:pt x="0" y="7592"/>
                  </a:lnTo>
                  <a:cubicBezTo>
                    <a:pt x="0" y="8627"/>
                    <a:pt x="345" y="9520"/>
                    <a:pt x="1056" y="10251"/>
                  </a:cubicBezTo>
                  <a:cubicBezTo>
                    <a:pt x="1766" y="11022"/>
                    <a:pt x="2680" y="11408"/>
                    <a:pt x="3837" y="11408"/>
                  </a:cubicBezTo>
                  <a:cubicBezTo>
                    <a:pt x="4405" y="11408"/>
                    <a:pt x="4892" y="11306"/>
                    <a:pt x="5318" y="11144"/>
                  </a:cubicBezTo>
                  <a:cubicBezTo>
                    <a:pt x="5745" y="10981"/>
                    <a:pt x="6069" y="10778"/>
                    <a:pt x="6333" y="10555"/>
                  </a:cubicBezTo>
                  <a:cubicBezTo>
                    <a:pt x="6617" y="10312"/>
                    <a:pt x="6841" y="10088"/>
                    <a:pt x="6983" y="9845"/>
                  </a:cubicBezTo>
                  <a:cubicBezTo>
                    <a:pt x="7125" y="9621"/>
                    <a:pt x="7226" y="9459"/>
                    <a:pt x="7267" y="93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339925" y="1981650"/>
              <a:ext cx="2915275" cy="1166125"/>
            </a:xfrm>
            <a:custGeom>
              <a:rect b="b" l="l" r="r" t="t"/>
              <a:pathLst>
                <a:path extrusionOk="0" h="46645" w="116611">
                  <a:moveTo>
                    <a:pt x="46178" y="0"/>
                  </a:moveTo>
                  <a:cubicBezTo>
                    <a:pt x="19852" y="2274"/>
                    <a:pt x="1" y="11753"/>
                    <a:pt x="1" y="23058"/>
                  </a:cubicBezTo>
                  <a:cubicBezTo>
                    <a:pt x="1" y="36049"/>
                    <a:pt x="26185" y="46644"/>
                    <a:pt x="58296" y="46644"/>
                  </a:cubicBezTo>
                  <a:cubicBezTo>
                    <a:pt x="90427" y="46644"/>
                    <a:pt x="116611" y="36049"/>
                    <a:pt x="116611" y="23058"/>
                  </a:cubicBezTo>
                  <a:cubicBezTo>
                    <a:pt x="116611" y="11753"/>
                    <a:pt x="96760" y="2274"/>
                    <a:pt x="70434" y="0"/>
                  </a:cubicBezTo>
                  <a:lnTo>
                    <a:pt x="70434" y="1096"/>
                  </a:lnTo>
                  <a:cubicBezTo>
                    <a:pt x="84074" y="2720"/>
                    <a:pt x="93837" y="8870"/>
                    <a:pt x="93837" y="13904"/>
                  </a:cubicBezTo>
                  <a:cubicBezTo>
                    <a:pt x="93837" y="20318"/>
                    <a:pt x="77883" y="25555"/>
                    <a:pt x="58296" y="25555"/>
                  </a:cubicBezTo>
                  <a:cubicBezTo>
                    <a:pt x="38729" y="25555"/>
                    <a:pt x="22775" y="20318"/>
                    <a:pt x="22775" y="13904"/>
                  </a:cubicBezTo>
                  <a:cubicBezTo>
                    <a:pt x="22775" y="8870"/>
                    <a:pt x="32538" y="3004"/>
                    <a:pt x="46178" y="13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3191425" y="2051675"/>
              <a:ext cx="1208225" cy="429825"/>
            </a:xfrm>
            <a:custGeom>
              <a:rect b="b" l="l" r="r" t="t"/>
              <a:pathLst>
                <a:path extrusionOk="0" h="17193" w="48329">
                  <a:moveTo>
                    <a:pt x="19141" y="0"/>
                  </a:moveTo>
                  <a:cubicBezTo>
                    <a:pt x="8221" y="833"/>
                    <a:pt x="0" y="4324"/>
                    <a:pt x="0" y="8485"/>
                  </a:cubicBezTo>
                  <a:cubicBezTo>
                    <a:pt x="0" y="13275"/>
                    <a:pt x="10859" y="17192"/>
                    <a:pt x="24154" y="17192"/>
                  </a:cubicBezTo>
                  <a:cubicBezTo>
                    <a:pt x="37470" y="17192"/>
                    <a:pt x="48329" y="13275"/>
                    <a:pt x="48329" y="8485"/>
                  </a:cubicBezTo>
                  <a:cubicBezTo>
                    <a:pt x="48329" y="4324"/>
                    <a:pt x="40108" y="833"/>
                    <a:pt x="29188" y="0"/>
                  </a:cubicBezTo>
                  <a:lnTo>
                    <a:pt x="29188" y="1076"/>
                  </a:lnTo>
                  <a:cubicBezTo>
                    <a:pt x="34831" y="1685"/>
                    <a:pt x="38890" y="3268"/>
                    <a:pt x="38890" y="5115"/>
                  </a:cubicBezTo>
                  <a:cubicBezTo>
                    <a:pt x="38890" y="7490"/>
                    <a:pt x="32273" y="9419"/>
                    <a:pt x="24154" y="9419"/>
                  </a:cubicBezTo>
                  <a:cubicBezTo>
                    <a:pt x="16056" y="9419"/>
                    <a:pt x="9439" y="7490"/>
                    <a:pt x="9439" y="5115"/>
                  </a:cubicBezTo>
                  <a:cubicBezTo>
                    <a:pt x="9439" y="3268"/>
                    <a:pt x="13478" y="1685"/>
                    <a:pt x="19141" y="10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762125" y="3697300"/>
              <a:ext cx="28450" cy="25900"/>
            </a:xfrm>
            <a:custGeom>
              <a:rect b="b" l="l" r="r" t="t"/>
              <a:pathLst>
                <a:path extrusionOk="0" h="1036" w="1138">
                  <a:moveTo>
                    <a:pt x="1137" y="366"/>
                  </a:moveTo>
                  <a:cubicBezTo>
                    <a:pt x="1137" y="143"/>
                    <a:pt x="1015" y="21"/>
                    <a:pt x="812" y="1"/>
                  </a:cubicBezTo>
                  <a:lnTo>
                    <a:pt x="325" y="1"/>
                  </a:lnTo>
                  <a:cubicBezTo>
                    <a:pt x="102" y="21"/>
                    <a:pt x="0" y="143"/>
                    <a:pt x="0" y="366"/>
                  </a:cubicBezTo>
                  <a:lnTo>
                    <a:pt x="0" y="691"/>
                  </a:lnTo>
                  <a:cubicBezTo>
                    <a:pt x="0" y="914"/>
                    <a:pt x="102" y="1036"/>
                    <a:pt x="325" y="1036"/>
                  </a:cubicBezTo>
                  <a:lnTo>
                    <a:pt x="812" y="1036"/>
                  </a:lnTo>
                  <a:cubicBezTo>
                    <a:pt x="1015" y="1036"/>
                    <a:pt x="1137" y="914"/>
                    <a:pt x="1137" y="6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3444625" y="3697300"/>
              <a:ext cx="28450" cy="25400"/>
            </a:xfrm>
            <a:custGeom>
              <a:rect b="b" l="l" r="r" t="t"/>
              <a:pathLst>
                <a:path extrusionOk="0" h="1016" w="1138">
                  <a:moveTo>
                    <a:pt x="1137" y="346"/>
                  </a:moveTo>
                  <a:cubicBezTo>
                    <a:pt x="1137" y="122"/>
                    <a:pt x="1016" y="1"/>
                    <a:pt x="813" y="1"/>
                  </a:cubicBezTo>
                  <a:lnTo>
                    <a:pt x="325" y="1"/>
                  </a:lnTo>
                  <a:cubicBezTo>
                    <a:pt x="102" y="1"/>
                    <a:pt x="1" y="122"/>
                    <a:pt x="1" y="346"/>
                  </a:cubicBezTo>
                  <a:lnTo>
                    <a:pt x="1" y="670"/>
                  </a:lnTo>
                  <a:cubicBezTo>
                    <a:pt x="1" y="894"/>
                    <a:pt x="102" y="1015"/>
                    <a:pt x="325" y="1015"/>
                  </a:cubicBezTo>
                  <a:lnTo>
                    <a:pt x="813" y="1015"/>
                  </a:lnTo>
                  <a:cubicBezTo>
                    <a:pt x="1016" y="1015"/>
                    <a:pt x="1137" y="894"/>
                    <a:pt x="1137" y="6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4122075" y="3697800"/>
              <a:ext cx="28425" cy="25900"/>
            </a:xfrm>
            <a:custGeom>
              <a:rect b="b" l="l" r="r" t="t"/>
              <a:pathLst>
                <a:path extrusionOk="0" h="1036" w="1137">
                  <a:moveTo>
                    <a:pt x="1137" y="366"/>
                  </a:moveTo>
                  <a:cubicBezTo>
                    <a:pt x="1137" y="123"/>
                    <a:pt x="1015" y="21"/>
                    <a:pt x="812" y="1"/>
                  </a:cubicBezTo>
                  <a:lnTo>
                    <a:pt x="325" y="1"/>
                  </a:lnTo>
                  <a:cubicBezTo>
                    <a:pt x="102" y="21"/>
                    <a:pt x="0" y="123"/>
                    <a:pt x="0" y="366"/>
                  </a:cubicBezTo>
                  <a:lnTo>
                    <a:pt x="0" y="691"/>
                  </a:lnTo>
                  <a:cubicBezTo>
                    <a:pt x="0" y="914"/>
                    <a:pt x="102" y="1016"/>
                    <a:pt x="325" y="1036"/>
                  </a:cubicBezTo>
                  <a:lnTo>
                    <a:pt x="812" y="1036"/>
                  </a:lnTo>
                  <a:cubicBezTo>
                    <a:pt x="1015" y="1016"/>
                    <a:pt x="1137" y="914"/>
                    <a:pt x="1137" y="6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4800000" y="3697300"/>
              <a:ext cx="28450" cy="25900"/>
            </a:xfrm>
            <a:custGeom>
              <a:rect b="b" l="l" r="r" t="t"/>
              <a:pathLst>
                <a:path extrusionOk="0" h="1036" w="1138">
                  <a:moveTo>
                    <a:pt x="1137" y="346"/>
                  </a:moveTo>
                  <a:cubicBezTo>
                    <a:pt x="1137" y="122"/>
                    <a:pt x="1016" y="21"/>
                    <a:pt x="813" y="1"/>
                  </a:cubicBezTo>
                  <a:lnTo>
                    <a:pt x="325" y="1"/>
                  </a:lnTo>
                  <a:cubicBezTo>
                    <a:pt x="102" y="21"/>
                    <a:pt x="1" y="122"/>
                    <a:pt x="1" y="346"/>
                  </a:cubicBezTo>
                  <a:lnTo>
                    <a:pt x="1" y="691"/>
                  </a:lnTo>
                  <a:cubicBezTo>
                    <a:pt x="1" y="914"/>
                    <a:pt x="102" y="1015"/>
                    <a:pt x="325" y="1036"/>
                  </a:cubicBezTo>
                  <a:lnTo>
                    <a:pt x="813" y="1036"/>
                  </a:lnTo>
                  <a:cubicBezTo>
                    <a:pt x="1016" y="1015"/>
                    <a:pt x="1137" y="914"/>
                    <a:pt x="1137" y="6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" name="Google Shape;95;p13"/>
          <p:cNvGrpSpPr/>
          <p:nvPr/>
        </p:nvGrpSpPr>
        <p:grpSpPr>
          <a:xfrm>
            <a:off x="5807174" y="1630400"/>
            <a:ext cx="1492251" cy="2930759"/>
            <a:chOff x="5807174" y="1630400"/>
            <a:chExt cx="1492251" cy="2930759"/>
          </a:xfrm>
        </p:grpSpPr>
        <p:pic>
          <p:nvPicPr>
            <p:cNvPr descr="Smartphone preto na orientação retrato" id="96" name="Google Shape;96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07174" y="1630400"/>
              <a:ext cx="1492251" cy="29307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3"/>
            <p:cNvPicPr preferRelativeResize="0"/>
            <p:nvPr/>
          </p:nvPicPr>
          <p:blipFill rotWithShape="1">
            <a:blip r:embed="rId4">
              <a:alphaModFix/>
            </a:blip>
            <a:srcRect b="13829" l="0" r="0" t="7100"/>
            <a:stretch/>
          </p:blipFill>
          <p:spPr>
            <a:xfrm>
              <a:off x="5883575" y="1871275"/>
              <a:ext cx="1323400" cy="23686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/>
          <p:nvPr/>
        </p:nvSpPr>
        <p:spPr>
          <a:xfrm>
            <a:off x="628025" y="1905000"/>
            <a:ext cx="82401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 jogo tem como principais funcionalidades: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●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Escolha de nível do jogo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Permite que o jogador escolha o nível dificuldade do jogo.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●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Geração de código aleatório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Implementação de um mecanismo para gerar códigos aleatoriamente com base no nível escolhido (Fácil, Médio, Difícil).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22"/>
          <p:cNvSpPr txBox="1"/>
          <p:nvPr>
            <p:ph type="title"/>
          </p:nvPr>
        </p:nvSpPr>
        <p:spPr>
          <a:xfrm>
            <a:off x="311700" y="1974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DECIFRE O CÓDIGO</a:t>
            </a:r>
            <a:endParaRPr/>
          </a:p>
        </p:txBody>
      </p:sp>
      <p:sp>
        <p:nvSpPr>
          <p:cNvPr id="178" name="Google Shape;178;p22"/>
          <p:cNvSpPr txBox="1"/>
          <p:nvPr/>
        </p:nvSpPr>
        <p:spPr>
          <a:xfrm>
            <a:off x="168850" y="1203425"/>
            <a:ext cx="8321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Funcionalidades do Jogo</a:t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9" name="Google Shape;179;p22"/>
          <p:cNvGrpSpPr/>
          <p:nvPr/>
        </p:nvGrpSpPr>
        <p:grpSpPr>
          <a:xfrm>
            <a:off x="164225" y="800100"/>
            <a:ext cx="8703900" cy="38050"/>
            <a:chOff x="164225" y="800100"/>
            <a:chExt cx="8703900" cy="38050"/>
          </a:xfrm>
        </p:grpSpPr>
        <p:cxnSp>
          <p:nvCxnSpPr>
            <p:cNvPr id="180" name="Google Shape;180;p22"/>
            <p:cNvCxnSpPr/>
            <p:nvPr/>
          </p:nvCxnSpPr>
          <p:spPr>
            <a:xfrm>
              <a:off x="164225" y="800100"/>
              <a:ext cx="8703900" cy="0"/>
            </a:xfrm>
            <a:prstGeom prst="straightConnector1">
              <a:avLst/>
            </a:prstGeom>
            <a:noFill/>
            <a:ln cap="flat" cmpd="sng" w="76200">
              <a:solidFill>
                <a:srgbClr val="20124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1" name="Google Shape;181;p22"/>
            <p:cNvCxnSpPr/>
            <p:nvPr/>
          </p:nvCxnSpPr>
          <p:spPr>
            <a:xfrm>
              <a:off x="240425" y="830650"/>
              <a:ext cx="8586000" cy="7500"/>
            </a:xfrm>
            <a:prstGeom prst="straightConnector1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/>
          <p:nvPr/>
        </p:nvSpPr>
        <p:spPr>
          <a:xfrm>
            <a:off x="592200" y="1203425"/>
            <a:ext cx="8240100" cy="39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●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Avaliação das tentativas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Receber e validar as sequências de dígitos inseridos pelo jogador como tentativa para decifrar o código.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●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Jogadas para decifrar o código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Analisar cada tentativa e fornecer uma resposta em forma de ‘O’, ‘Q’ e ‘N’ para indicar a proximidade do acerto.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●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Condição Vitória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Verificar e o jogador decifrou completamente o código e calcular sua pontuação no ranking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/>
          <p:nvPr>
            <p:ph type="title"/>
          </p:nvPr>
        </p:nvSpPr>
        <p:spPr>
          <a:xfrm>
            <a:off x="311700" y="1974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DECIFRE O CÓDIGO</a:t>
            </a:r>
            <a:endParaRPr/>
          </a:p>
        </p:txBody>
      </p:sp>
      <p:grpSp>
        <p:nvGrpSpPr>
          <p:cNvPr id="188" name="Google Shape;188;p23"/>
          <p:cNvGrpSpPr/>
          <p:nvPr/>
        </p:nvGrpSpPr>
        <p:grpSpPr>
          <a:xfrm>
            <a:off x="164225" y="800100"/>
            <a:ext cx="8703900" cy="38050"/>
            <a:chOff x="164225" y="800100"/>
            <a:chExt cx="8703900" cy="38050"/>
          </a:xfrm>
        </p:grpSpPr>
        <p:cxnSp>
          <p:nvCxnSpPr>
            <p:cNvPr id="189" name="Google Shape;189;p23"/>
            <p:cNvCxnSpPr/>
            <p:nvPr/>
          </p:nvCxnSpPr>
          <p:spPr>
            <a:xfrm>
              <a:off x="164225" y="800100"/>
              <a:ext cx="8703900" cy="0"/>
            </a:xfrm>
            <a:prstGeom prst="straightConnector1">
              <a:avLst/>
            </a:prstGeom>
            <a:noFill/>
            <a:ln cap="flat" cmpd="sng" w="76200">
              <a:solidFill>
                <a:srgbClr val="20124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0" name="Google Shape;190;p23"/>
            <p:cNvCxnSpPr/>
            <p:nvPr/>
          </p:nvCxnSpPr>
          <p:spPr>
            <a:xfrm>
              <a:off x="240425" y="830650"/>
              <a:ext cx="8586000" cy="7500"/>
            </a:xfrm>
            <a:prstGeom prst="straightConnector1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/>
          <p:nvPr/>
        </p:nvSpPr>
        <p:spPr>
          <a:xfrm>
            <a:off x="592200" y="1203425"/>
            <a:ext cx="8240100" cy="39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●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Registar os resultados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Calcular a pontuação realizada no jogo com base no número de tentativas e do nível de dificuldade. Salvar esta pontuação no ranking.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●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Exibir os resultados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Apresentar um ranking com as melhores pontuações correspondente a cada nível de dificuldade.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24"/>
          <p:cNvSpPr txBox="1"/>
          <p:nvPr>
            <p:ph type="title"/>
          </p:nvPr>
        </p:nvSpPr>
        <p:spPr>
          <a:xfrm>
            <a:off x="311700" y="1974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DECIFRE O CÓDIGO</a:t>
            </a:r>
            <a:endParaRPr/>
          </a:p>
        </p:txBody>
      </p:sp>
      <p:grpSp>
        <p:nvGrpSpPr>
          <p:cNvPr id="197" name="Google Shape;197;p24"/>
          <p:cNvGrpSpPr/>
          <p:nvPr/>
        </p:nvGrpSpPr>
        <p:grpSpPr>
          <a:xfrm>
            <a:off x="164225" y="800100"/>
            <a:ext cx="8703900" cy="38050"/>
            <a:chOff x="164225" y="800100"/>
            <a:chExt cx="8703900" cy="38050"/>
          </a:xfrm>
        </p:grpSpPr>
        <p:cxnSp>
          <p:nvCxnSpPr>
            <p:cNvPr id="198" name="Google Shape;198;p24"/>
            <p:cNvCxnSpPr/>
            <p:nvPr/>
          </p:nvCxnSpPr>
          <p:spPr>
            <a:xfrm>
              <a:off x="164225" y="800100"/>
              <a:ext cx="8703900" cy="0"/>
            </a:xfrm>
            <a:prstGeom prst="straightConnector1">
              <a:avLst/>
            </a:prstGeom>
            <a:noFill/>
            <a:ln cap="flat" cmpd="sng" w="76200">
              <a:solidFill>
                <a:srgbClr val="20124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9" name="Google Shape;199;p24"/>
            <p:cNvCxnSpPr/>
            <p:nvPr/>
          </p:nvCxnSpPr>
          <p:spPr>
            <a:xfrm>
              <a:off x="240425" y="830650"/>
              <a:ext cx="8586000" cy="7500"/>
            </a:xfrm>
            <a:prstGeom prst="straightConnector1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Vídeo do Jogo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romebook aberto" id="209" name="Google Shape;2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550" y="264438"/>
            <a:ext cx="7781952" cy="4614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4525" y="665975"/>
            <a:ext cx="5750550" cy="322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/>
          <p:nvPr>
            <p:ph type="title"/>
          </p:nvPr>
        </p:nvSpPr>
        <p:spPr>
          <a:xfrm>
            <a:off x="1265000" y="2079450"/>
            <a:ext cx="63222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0">
                <a:solidFill>
                  <a:srgbClr val="20124D"/>
                </a:solidFill>
              </a:rPr>
              <a:t>Obrigada!</a:t>
            </a:r>
            <a:endParaRPr sz="11000">
              <a:solidFill>
                <a:srgbClr val="20124D"/>
              </a:solidFill>
            </a:endParaRPr>
          </a:p>
        </p:txBody>
      </p:sp>
      <p:sp>
        <p:nvSpPr>
          <p:cNvPr id="216" name="Google Shape;216;p27"/>
          <p:cNvSpPr txBox="1"/>
          <p:nvPr>
            <p:ph type="title"/>
          </p:nvPr>
        </p:nvSpPr>
        <p:spPr>
          <a:xfrm>
            <a:off x="1141425" y="2076150"/>
            <a:ext cx="64800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0"/>
              <a:t>Obrigada!</a:t>
            </a:r>
            <a:endParaRPr sz="1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/>
          <p:nvPr>
            <p:ph type="title"/>
          </p:nvPr>
        </p:nvSpPr>
        <p:spPr>
          <a:xfrm>
            <a:off x="311700" y="1974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DECIFRE O CÓDIGO</a:t>
            </a:r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168850" y="1203425"/>
            <a:ext cx="8321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b="1" lang="pt-BR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ontexto da atividade prática:</a:t>
            </a:r>
            <a:endParaRPr b="1"/>
          </a:p>
        </p:txBody>
      </p:sp>
      <p:sp>
        <p:nvSpPr>
          <p:cNvPr id="104" name="Google Shape;104;p14"/>
          <p:cNvSpPr txBox="1"/>
          <p:nvPr/>
        </p:nvSpPr>
        <p:spPr>
          <a:xfrm>
            <a:off x="240250" y="1849925"/>
            <a:ext cx="81789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 </a:t>
            </a:r>
            <a:r>
              <a:rPr i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objetivo desta atividade é criar um jogo que utilize elementos de estrutura de dados e algoritmo de ordenação. </a:t>
            </a:r>
            <a:endParaRPr i="1"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ideia é permitir que o usuário tenha acesso às opções que realizam as operações e que tenha foco em atingir um determinado objetivo, de modo que toda interação entre o usuário e programa possa ser realizada através de linhas de comando.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5" name="Google Shape;105;p14"/>
          <p:cNvGrpSpPr/>
          <p:nvPr/>
        </p:nvGrpSpPr>
        <p:grpSpPr>
          <a:xfrm>
            <a:off x="164225" y="800100"/>
            <a:ext cx="8703900" cy="38050"/>
            <a:chOff x="164225" y="800100"/>
            <a:chExt cx="8703900" cy="38050"/>
          </a:xfrm>
        </p:grpSpPr>
        <p:cxnSp>
          <p:nvCxnSpPr>
            <p:cNvPr id="106" name="Google Shape;106;p14"/>
            <p:cNvCxnSpPr/>
            <p:nvPr/>
          </p:nvCxnSpPr>
          <p:spPr>
            <a:xfrm>
              <a:off x="164225" y="800100"/>
              <a:ext cx="8703900" cy="0"/>
            </a:xfrm>
            <a:prstGeom prst="straightConnector1">
              <a:avLst/>
            </a:prstGeom>
            <a:noFill/>
            <a:ln cap="flat" cmpd="sng" w="76200">
              <a:solidFill>
                <a:srgbClr val="20124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" name="Google Shape;107;p14"/>
            <p:cNvCxnSpPr/>
            <p:nvPr/>
          </p:nvCxnSpPr>
          <p:spPr>
            <a:xfrm>
              <a:off x="240425" y="830650"/>
              <a:ext cx="8586000" cy="7500"/>
            </a:xfrm>
            <a:prstGeom prst="straightConnector1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type="title"/>
          </p:nvPr>
        </p:nvSpPr>
        <p:spPr>
          <a:xfrm>
            <a:off x="311700" y="1974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DECIFRE O CÓDIGO</a:t>
            </a:r>
            <a:endParaRPr/>
          </a:p>
        </p:txBody>
      </p:sp>
      <p:sp>
        <p:nvSpPr>
          <p:cNvPr id="113" name="Google Shape;113;p15"/>
          <p:cNvSpPr txBox="1"/>
          <p:nvPr/>
        </p:nvSpPr>
        <p:spPr>
          <a:xfrm>
            <a:off x="99125" y="926550"/>
            <a:ext cx="8321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Público alvo:</a:t>
            </a:r>
            <a:endParaRPr b="1"/>
          </a:p>
        </p:txBody>
      </p:sp>
      <p:sp>
        <p:nvSpPr>
          <p:cNvPr id="114" name="Google Shape;114;p15"/>
          <p:cNvSpPr txBox="1"/>
          <p:nvPr/>
        </p:nvSpPr>
        <p:spPr>
          <a:xfrm>
            <a:off x="397500" y="2048400"/>
            <a:ext cx="3907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É um jogo para todas as idades</a:t>
            </a:r>
            <a:endParaRPr i="1" sz="1200"/>
          </a:p>
        </p:txBody>
      </p:sp>
      <p:cxnSp>
        <p:nvCxnSpPr>
          <p:cNvPr id="115" name="Google Shape;115;p15"/>
          <p:cNvCxnSpPr/>
          <p:nvPr/>
        </p:nvCxnSpPr>
        <p:spPr>
          <a:xfrm>
            <a:off x="197650" y="714986"/>
            <a:ext cx="8440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grpSp>
        <p:nvGrpSpPr>
          <p:cNvPr id="116" name="Google Shape;116;p15"/>
          <p:cNvGrpSpPr/>
          <p:nvPr/>
        </p:nvGrpSpPr>
        <p:grpSpPr>
          <a:xfrm>
            <a:off x="164225" y="800100"/>
            <a:ext cx="8703900" cy="38050"/>
            <a:chOff x="164225" y="800100"/>
            <a:chExt cx="8703900" cy="38050"/>
          </a:xfrm>
        </p:grpSpPr>
        <p:cxnSp>
          <p:nvCxnSpPr>
            <p:cNvPr id="117" name="Google Shape;117;p15"/>
            <p:cNvCxnSpPr/>
            <p:nvPr/>
          </p:nvCxnSpPr>
          <p:spPr>
            <a:xfrm>
              <a:off x="164225" y="800100"/>
              <a:ext cx="8703900" cy="0"/>
            </a:xfrm>
            <a:prstGeom prst="straightConnector1">
              <a:avLst/>
            </a:prstGeom>
            <a:noFill/>
            <a:ln cap="flat" cmpd="sng" w="76200">
              <a:solidFill>
                <a:srgbClr val="20124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" name="Google Shape;118;p15"/>
            <p:cNvCxnSpPr/>
            <p:nvPr/>
          </p:nvCxnSpPr>
          <p:spPr>
            <a:xfrm>
              <a:off x="240425" y="830650"/>
              <a:ext cx="8586000" cy="7500"/>
            </a:xfrm>
            <a:prstGeom prst="straightConnector1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19" name="Google Shape;11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3375" y="1014250"/>
            <a:ext cx="3697449" cy="36974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/>
          <p:nvPr>
            <p:ph type="title"/>
          </p:nvPr>
        </p:nvSpPr>
        <p:spPr>
          <a:xfrm>
            <a:off x="311700" y="1974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DECIFRE O CÓDIGO</a:t>
            </a:r>
            <a:endParaRPr/>
          </a:p>
        </p:txBody>
      </p:sp>
      <p:sp>
        <p:nvSpPr>
          <p:cNvPr id="125" name="Google Shape;125;p16"/>
          <p:cNvSpPr txBox="1"/>
          <p:nvPr/>
        </p:nvSpPr>
        <p:spPr>
          <a:xfrm>
            <a:off x="168850" y="1203425"/>
            <a:ext cx="8321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Narrativa do jogo</a:t>
            </a:r>
            <a:r>
              <a:rPr b="1" lang="pt-BR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/>
          </a:p>
        </p:txBody>
      </p:sp>
      <p:sp>
        <p:nvSpPr>
          <p:cNvPr id="126" name="Google Shape;126;p16"/>
          <p:cNvSpPr txBox="1"/>
          <p:nvPr/>
        </p:nvSpPr>
        <p:spPr>
          <a:xfrm>
            <a:off x="240250" y="1849925"/>
            <a:ext cx="85206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Este é um desafio projetado para exercitar sua mente e testar sua habilidade de decifrar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códigos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secretos.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 código secreto a ser decifrado será gerado de forma aleatório. A complexidade do desafio aumenta de acordo com o nível escolhido.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 jogador terá várias tentativas para decifrar o código e receberá uma resposta do jogo a cada tentativa em desvendar o código. 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7" name="Google Shape;127;p16"/>
          <p:cNvGrpSpPr/>
          <p:nvPr/>
        </p:nvGrpSpPr>
        <p:grpSpPr>
          <a:xfrm>
            <a:off x="164225" y="800100"/>
            <a:ext cx="8703900" cy="38050"/>
            <a:chOff x="164225" y="800100"/>
            <a:chExt cx="8703900" cy="38050"/>
          </a:xfrm>
        </p:grpSpPr>
        <p:cxnSp>
          <p:nvCxnSpPr>
            <p:cNvPr id="128" name="Google Shape;128;p16"/>
            <p:cNvCxnSpPr/>
            <p:nvPr/>
          </p:nvCxnSpPr>
          <p:spPr>
            <a:xfrm>
              <a:off x="164225" y="800100"/>
              <a:ext cx="8703900" cy="0"/>
            </a:xfrm>
            <a:prstGeom prst="straightConnector1">
              <a:avLst/>
            </a:prstGeom>
            <a:noFill/>
            <a:ln cap="flat" cmpd="sng" w="76200">
              <a:solidFill>
                <a:srgbClr val="20124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" name="Google Shape;129;p16"/>
            <p:cNvCxnSpPr/>
            <p:nvPr/>
          </p:nvCxnSpPr>
          <p:spPr>
            <a:xfrm>
              <a:off x="240425" y="830650"/>
              <a:ext cx="8586000" cy="7500"/>
            </a:xfrm>
            <a:prstGeom prst="straightConnector1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>
            <p:ph type="title"/>
          </p:nvPr>
        </p:nvSpPr>
        <p:spPr>
          <a:xfrm>
            <a:off x="311700" y="1974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DECIFRE O CÓDIGO</a:t>
            </a:r>
            <a:endParaRPr/>
          </a:p>
        </p:txBody>
      </p:sp>
      <p:sp>
        <p:nvSpPr>
          <p:cNvPr id="135" name="Google Shape;135;p17"/>
          <p:cNvSpPr txBox="1"/>
          <p:nvPr/>
        </p:nvSpPr>
        <p:spPr>
          <a:xfrm>
            <a:off x="168850" y="1203425"/>
            <a:ext cx="8321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Objetivo</a:t>
            </a:r>
            <a:r>
              <a:rPr b="1" lang="pt-BR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/>
          </a:p>
        </p:txBody>
      </p:sp>
      <p:sp>
        <p:nvSpPr>
          <p:cNvPr id="136" name="Google Shape;136;p17"/>
          <p:cNvSpPr txBox="1"/>
          <p:nvPr/>
        </p:nvSpPr>
        <p:spPr>
          <a:xfrm>
            <a:off x="240250" y="1849925"/>
            <a:ext cx="81789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É decifrar o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código secreto gerado pelo jogo.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cada partida o jogador deverá escolher o nível do jogo: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49" lvl="0" marL="99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★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Fácil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o código terá quatro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dígitos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 ser decifrado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49" lvl="0" marL="99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★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Médio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o código terá cinco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dígitos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 ser decifrado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49" lvl="0" marL="99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★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Difícil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o código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terá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seis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dígitos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 ser decifrado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Não há limite de jogadas para decifrar o código.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37" name="Google Shape;137;p17"/>
          <p:cNvGrpSpPr/>
          <p:nvPr/>
        </p:nvGrpSpPr>
        <p:grpSpPr>
          <a:xfrm>
            <a:off x="164225" y="800100"/>
            <a:ext cx="8703900" cy="38050"/>
            <a:chOff x="164225" y="800100"/>
            <a:chExt cx="8703900" cy="38050"/>
          </a:xfrm>
        </p:grpSpPr>
        <p:cxnSp>
          <p:nvCxnSpPr>
            <p:cNvPr id="138" name="Google Shape;138;p17"/>
            <p:cNvCxnSpPr/>
            <p:nvPr/>
          </p:nvCxnSpPr>
          <p:spPr>
            <a:xfrm>
              <a:off x="164225" y="800100"/>
              <a:ext cx="8703900" cy="0"/>
            </a:xfrm>
            <a:prstGeom prst="straightConnector1">
              <a:avLst/>
            </a:prstGeom>
            <a:noFill/>
            <a:ln cap="flat" cmpd="sng" w="76200">
              <a:solidFill>
                <a:srgbClr val="20124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" name="Google Shape;139;p17"/>
            <p:cNvCxnSpPr/>
            <p:nvPr/>
          </p:nvCxnSpPr>
          <p:spPr>
            <a:xfrm>
              <a:off x="240425" y="830650"/>
              <a:ext cx="8586000" cy="7500"/>
            </a:xfrm>
            <a:prstGeom prst="straightConnector1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311700" y="1974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DECIFRE O CÓDIGO</a:t>
            </a:r>
            <a:endParaRPr/>
          </a:p>
        </p:txBody>
      </p:sp>
      <p:sp>
        <p:nvSpPr>
          <p:cNvPr id="145" name="Google Shape;145;p18"/>
          <p:cNvSpPr txBox="1"/>
          <p:nvPr/>
        </p:nvSpPr>
        <p:spPr>
          <a:xfrm>
            <a:off x="240250" y="1257300"/>
            <a:ext cx="8178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 jogador receberá uma resposta após a cada tentativa, indicando o quão próximo está para desvendar o código secreto: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49" lvl="0" marL="99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★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</a:t>
            </a: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indica que um dígito está na posição correta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49" lvl="0" marL="99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★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indica que o dígito está correto, mas na posição errada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49" lvl="0" marL="99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★"/>
            </a:pPr>
            <a:r>
              <a:rPr b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 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indica que o dígito não existe no código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 código é decifrado se todas as respostas dos dígitos tiveram a combinação de ‘O’s.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6" name="Google Shape;146;p18"/>
          <p:cNvGrpSpPr/>
          <p:nvPr/>
        </p:nvGrpSpPr>
        <p:grpSpPr>
          <a:xfrm>
            <a:off x="164225" y="800100"/>
            <a:ext cx="8703900" cy="38050"/>
            <a:chOff x="164225" y="800100"/>
            <a:chExt cx="8703900" cy="38050"/>
          </a:xfrm>
        </p:grpSpPr>
        <p:cxnSp>
          <p:nvCxnSpPr>
            <p:cNvPr id="147" name="Google Shape;147;p18"/>
            <p:cNvCxnSpPr/>
            <p:nvPr/>
          </p:nvCxnSpPr>
          <p:spPr>
            <a:xfrm>
              <a:off x="164225" y="800100"/>
              <a:ext cx="8703900" cy="0"/>
            </a:xfrm>
            <a:prstGeom prst="straightConnector1">
              <a:avLst/>
            </a:prstGeom>
            <a:noFill/>
            <a:ln cap="flat" cmpd="sng" w="76200">
              <a:solidFill>
                <a:srgbClr val="20124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" name="Google Shape;148;p18"/>
            <p:cNvCxnSpPr/>
            <p:nvPr/>
          </p:nvCxnSpPr>
          <p:spPr>
            <a:xfrm>
              <a:off x="240425" y="830650"/>
              <a:ext cx="8586000" cy="7500"/>
            </a:xfrm>
            <a:prstGeom prst="straightConnector1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9"/>
          <p:cNvSpPr txBox="1"/>
          <p:nvPr>
            <p:ph type="title"/>
          </p:nvPr>
        </p:nvSpPr>
        <p:spPr>
          <a:xfrm>
            <a:off x="311700" y="1974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DECIFRE O CÓDIGO</a:t>
            </a:r>
            <a:endParaRPr/>
          </a:p>
        </p:txBody>
      </p:sp>
      <p:sp>
        <p:nvSpPr>
          <p:cNvPr id="154" name="Google Shape;154;p19"/>
          <p:cNvSpPr txBox="1"/>
          <p:nvPr/>
        </p:nvSpPr>
        <p:spPr>
          <a:xfrm>
            <a:off x="240250" y="1257300"/>
            <a:ext cx="81789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Quanto menos tentativas para decifrar o código, maior será sua pontuação no ranking.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Sua pontuação será registrado num ranking, onde permitirá você se desafiar e a desafiar outros jogadores.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Prepare-se para desvendar o mistério e competir no emocionante universo do “</a:t>
            </a:r>
            <a:r>
              <a:rPr b="1" i="1"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Decifre o Código</a:t>
            </a:r>
            <a:r>
              <a:rPr lang="pt-BR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5" name="Google Shape;155;p19"/>
          <p:cNvGrpSpPr/>
          <p:nvPr/>
        </p:nvGrpSpPr>
        <p:grpSpPr>
          <a:xfrm>
            <a:off x="164225" y="800100"/>
            <a:ext cx="8703900" cy="38050"/>
            <a:chOff x="164225" y="800100"/>
            <a:chExt cx="8703900" cy="38050"/>
          </a:xfrm>
        </p:grpSpPr>
        <p:cxnSp>
          <p:nvCxnSpPr>
            <p:cNvPr id="156" name="Google Shape;156;p19"/>
            <p:cNvCxnSpPr/>
            <p:nvPr/>
          </p:nvCxnSpPr>
          <p:spPr>
            <a:xfrm>
              <a:off x="164225" y="800100"/>
              <a:ext cx="8703900" cy="0"/>
            </a:xfrm>
            <a:prstGeom prst="straightConnector1">
              <a:avLst/>
            </a:prstGeom>
            <a:noFill/>
            <a:ln cap="flat" cmpd="sng" w="76200">
              <a:solidFill>
                <a:srgbClr val="20124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" name="Google Shape;157;p19"/>
            <p:cNvCxnSpPr/>
            <p:nvPr/>
          </p:nvCxnSpPr>
          <p:spPr>
            <a:xfrm>
              <a:off x="240425" y="830650"/>
              <a:ext cx="8586000" cy="7500"/>
            </a:xfrm>
            <a:prstGeom prst="straightConnector1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Encadeada</a:t>
            </a:r>
            <a:endParaRPr/>
          </a:p>
        </p:txBody>
      </p:sp>
      <p:sp>
        <p:nvSpPr>
          <p:cNvPr id="163" name="Google Shape;163;p20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estrutura principal</a:t>
            </a:r>
            <a:endParaRPr/>
          </a:p>
        </p:txBody>
      </p:sp>
      <p:sp>
        <p:nvSpPr>
          <p:cNvPr id="164" name="Google Shape;164;p20"/>
          <p:cNvSpPr txBox="1"/>
          <p:nvPr>
            <p:ph idx="2" type="body"/>
          </p:nvPr>
        </p:nvSpPr>
        <p:spPr>
          <a:xfrm>
            <a:off x="4950225" y="113300"/>
            <a:ext cx="4045200" cy="45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●"/>
            </a:pPr>
            <a:r>
              <a:rPr lang="pt-BR" sz="2100"/>
              <a:t>A </a:t>
            </a:r>
            <a:r>
              <a:rPr lang="pt-BR" sz="2100"/>
              <a:t>lista Node terá os dígitos do código a ser decifrado </a:t>
            </a:r>
            <a:endParaRPr sz="2100"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pt-BR" sz="2100"/>
              <a:t>A lista Respostas terá o registro da resposta da descoberta dos dígitos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A primeira lista será usada para comparar com as tentativas do jogador. </a:t>
            </a:r>
            <a:endParaRPr sz="21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A segunda lista para registrar a resposta de quão próximo está de desvendar o código.</a:t>
            </a:r>
            <a:endParaRPr sz="2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Insertion Sort</a:t>
            </a:r>
            <a:endParaRPr/>
          </a:p>
        </p:txBody>
      </p:sp>
      <p:sp>
        <p:nvSpPr>
          <p:cNvPr id="170" name="Google Shape;170;p21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Algoritmo de Ordenação</a:t>
            </a:r>
            <a:endParaRPr/>
          </a:p>
        </p:txBody>
      </p:sp>
      <p:sp>
        <p:nvSpPr>
          <p:cNvPr id="171" name="Google Shape;171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A cada nível do jogo haverá um ranking ordenado de acordo com a pontuação da partida do maior para o menor.</a:t>
            </a:r>
            <a:endParaRPr sz="21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O Insertion Sort, por ser um algoritmo que preserva a ordem relativa de elementos iguais, mantém a ordem de chegada para jogadores com mesma pontuação</a:t>
            </a:r>
            <a:endParaRPr sz="2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